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68" r:id="rId4"/>
    <p:sldId id="287" r:id="rId5"/>
    <p:sldId id="285" r:id="rId6"/>
    <p:sldId id="273" r:id="rId7"/>
    <p:sldId id="301" r:id="rId8"/>
    <p:sldId id="307" r:id="rId9"/>
    <p:sldId id="334" r:id="rId10"/>
    <p:sldId id="317" r:id="rId11"/>
    <p:sldId id="319" r:id="rId12"/>
    <p:sldId id="320" r:id="rId13"/>
    <p:sldId id="322" r:id="rId14"/>
    <p:sldId id="323" r:id="rId15"/>
    <p:sldId id="324" r:id="rId16"/>
    <p:sldId id="294" r:id="rId17"/>
    <p:sldId id="309" r:id="rId18"/>
    <p:sldId id="316" r:id="rId19"/>
    <p:sldId id="315" r:id="rId20"/>
    <p:sldId id="326" r:id="rId21"/>
    <p:sldId id="327" r:id="rId22"/>
    <p:sldId id="330" r:id="rId23"/>
    <p:sldId id="328" r:id="rId24"/>
    <p:sldId id="329" r:id="rId25"/>
    <p:sldId id="331" r:id="rId26"/>
    <p:sldId id="332" r:id="rId27"/>
    <p:sldId id="276" r:id="rId28"/>
    <p:sldId id="284" r:id="rId29"/>
    <p:sldId id="279" r:id="rId30"/>
    <p:sldId id="275" r:id="rId31"/>
    <p:sldId id="280" r:id="rId32"/>
    <p:sldId id="333" r:id="rId33"/>
    <p:sldId id="281" r:id="rId34"/>
    <p:sldId id="266" r:id="rId35"/>
  </p:sldIdLst>
  <p:sldSz cx="9144000" cy="5143500" type="screen16x9"/>
  <p:notesSz cx="6858000" cy="9144000"/>
  <p:embeddedFontLst>
    <p:embeddedFont>
      <p:font typeface="a가을소풍M" panose="02020600000000000000" pitchFamily="18" charset="-127"/>
      <p:regular r:id="rId38"/>
    </p:embeddedFont>
    <p:embeddedFont>
      <p:font typeface="HY견고딕" panose="02030600000101010101" pitchFamily="18" charset="-127"/>
      <p:regular r:id="rId39"/>
    </p:embeddedFont>
    <p:embeddedFont>
      <p:font typeface="a가을소풍B" panose="02020600000000000000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배달의민족 주아" panose="0202060302010102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A22"/>
    <a:srgbClr val="E58769"/>
    <a:srgbClr val="F1EAE7"/>
    <a:srgbClr val="64552E"/>
    <a:srgbClr val="25B7D3"/>
    <a:srgbClr val="FFB929"/>
    <a:srgbClr val="FFEEE7"/>
    <a:srgbClr val="F1BCAC"/>
    <a:srgbClr val="E89378"/>
    <a:srgbClr val="81A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>
      <p:cViewPr varScale="1">
        <p:scale>
          <a:sx n="84" d="100"/>
          <a:sy n="84" d="100"/>
        </p:scale>
        <p:origin x="90" y="10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87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4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4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35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20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71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3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8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35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3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1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5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69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46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05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3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2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3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3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8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github.com/scenebyshin/KPUforMobil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7" y="38384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2020.02.20</a:t>
            </a:r>
          </a:p>
          <a:p>
            <a:r>
              <a:rPr lang="ko-KR" altLang="en-US" sz="12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설계제안서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273652"/>
              </p:ext>
            </p:extLst>
          </p:nvPr>
        </p:nvGraphicFramePr>
        <p:xfrm>
          <a:off x="1619672" y="3092328"/>
          <a:ext cx="5544614" cy="12633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CheckTempHumidity()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0952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측정 센서를 통해 온도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938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습도 측정 센서를 통해 습도 측정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2716326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136419"/>
              </p:ext>
            </p:extLst>
          </p:nvPr>
        </p:nvGraphicFramePr>
        <p:xfrm>
          <a:off x="1619672" y="1327836"/>
          <a:ext cx="5544614" cy="11981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CheckDust()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951834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 함수</a:t>
            </a:r>
            <a:endParaRPr lang="ko-KR" altLang="en-US" sz="120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A536B45-C817-470F-9E89-DE8C47A6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80" y="1391736"/>
            <a:ext cx="1131966" cy="107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43" y="3183940"/>
            <a:ext cx="148743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65556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2972"/>
              </p:ext>
            </p:extLst>
          </p:nvPr>
        </p:nvGraphicFramePr>
        <p:xfrm>
          <a:off x="1619672" y="3145824"/>
          <a:ext cx="5544614" cy="12431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CheckSound()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_sound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9098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58122"/>
              </p:ext>
            </p:extLst>
          </p:nvPr>
        </p:nvGraphicFramePr>
        <p:xfrm>
          <a:off x="1619672" y="1329727"/>
          <a:ext cx="5544614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CheckBodyTemp()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비접촉식 온도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체크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_bodytemp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771812"/>
            <a:ext cx="16938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소리측정 센서 함수</a:t>
            </a:r>
            <a:endParaRPr lang="ko-KR" altLang="en-US" sz="1200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93383E8F-284E-4B3D-96BA-F5F5BD95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67" y="1449790"/>
            <a:ext cx="1065992" cy="10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416" y="3264510"/>
            <a:ext cx="1009493" cy="9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48965"/>
              </p:ext>
            </p:extLst>
          </p:nvPr>
        </p:nvGraphicFramePr>
        <p:xfrm>
          <a:off x="1619670" y="3204943"/>
          <a:ext cx="5832648" cy="15693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9802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3669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SpinMotor(int direction, int speed, int time)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StopMotor()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807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모빌 회전 동작을 위한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DC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제어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924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direction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방향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speed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속도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: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회전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899840"/>
            <a:ext cx="90178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37374"/>
              </p:ext>
            </p:extLst>
          </p:nvPr>
        </p:nvGraphicFramePr>
        <p:xfrm>
          <a:off x="1619672" y="1279268"/>
          <a:ext cx="5544614" cy="13963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11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 LedOn(int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rgb, int time)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769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무드등 기능을 하는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의 밝기 및 색상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지속시간을 조절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75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rgb : RGB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색상 번호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830931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모터 함수</a:t>
            </a:r>
            <a:endParaRPr lang="ko-KR" altLang="en-US" sz="12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498E726-CB05-447B-B0BC-E0167A95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379248"/>
            <a:ext cx="1224136" cy="11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1" y="3369295"/>
            <a:ext cx="1389170" cy="12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9526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72466"/>
              </p:ext>
            </p:extLst>
          </p:nvPr>
        </p:nvGraphicFramePr>
        <p:xfrm>
          <a:off x="1619672" y="327787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SoundOn(int musicnum)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SoundOff()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소리감지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알림 음악 재생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소리감지 알림 음악 해제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-</a:t>
                      </a: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musicnum :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알람음 재생목록 번호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17641"/>
              </p:ext>
            </p:extLst>
          </p:nvPr>
        </p:nvGraphicFramePr>
        <p:xfrm>
          <a:off x="1619672" y="132972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MusicOn(int musicnum)</a:t>
                      </a:r>
                    </a:p>
                    <a:p>
                      <a:pPr algn="ctr" latinLnBrk="1"/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 MusicOff()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재생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정지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903865"/>
            <a:ext cx="104580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0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1409249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3331512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6320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63070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getDust(String dustString)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미세먼지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측정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24374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getTempHum(String THString)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32951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getTempBody(String bodyTempString)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비접촉식 온도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정보를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tempbody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파싱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583963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void getInfo()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파싱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후 미세먼지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온습도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 함수를 호출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0044"/>
              </p:ext>
            </p:extLst>
          </p:nvPr>
        </p:nvGraphicFramePr>
        <p:xfrm>
          <a:off x="899592" y="1131590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현재온도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hum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현재습도</a:t>
                      </a:r>
                      <a:endParaRPr lang="ko-KR" altLang="en-US" sz="105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62123"/>
              </p:ext>
            </p:extLst>
          </p:nvPr>
        </p:nvGraphicFramePr>
        <p:xfrm>
          <a:off x="3450680" y="2273414"/>
          <a:ext cx="2448272" cy="10179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2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3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musicname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제목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57544"/>
              </p:ext>
            </p:extLst>
          </p:nvPr>
        </p:nvGraphicFramePr>
        <p:xfrm>
          <a:off x="6001768" y="2263463"/>
          <a:ext cx="2448272" cy="10439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8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69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카테고리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infocontent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육아정보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03583"/>
              </p:ext>
            </p:extLst>
          </p:nvPr>
        </p:nvGraphicFramePr>
        <p:xfrm>
          <a:off x="6001768" y="1127879"/>
          <a:ext cx="2448272" cy="100955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bodytemp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신생아 체온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61075"/>
              </p:ext>
            </p:extLst>
          </p:nvPr>
        </p:nvGraphicFramePr>
        <p:xfrm>
          <a:off x="3450680" y="1131589"/>
          <a:ext cx="2448272" cy="10149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0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dust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현재 미세먼지 농도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85523"/>
              </p:ext>
            </p:extLst>
          </p:nvPr>
        </p:nvGraphicFramePr>
        <p:xfrm>
          <a:off x="899592" y="2273992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index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측정순서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sounddb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 소음 데시벨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4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1130" y="48792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086027"/>
              </p:ext>
            </p:extLst>
          </p:nvPr>
        </p:nvGraphicFramePr>
        <p:xfrm>
          <a:off x="1331640" y="138855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습도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26896"/>
              </p:ext>
            </p:extLst>
          </p:nvPr>
        </p:nvGraphicFramePr>
        <p:xfrm>
          <a:off x="1331640" y="3044737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미세먼지 농도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4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48725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74656"/>
              </p:ext>
            </p:extLst>
          </p:nvPr>
        </p:nvGraphicFramePr>
        <p:xfrm>
          <a:off x="1331640" y="308337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 순서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sounddb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울음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5012"/>
              </p:ext>
            </p:extLst>
          </p:nvPr>
        </p:nvGraphicFramePr>
        <p:xfrm>
          <a:off x="1331640" y="1353713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신생아 체온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소리감지 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4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34580"/>
              </p:ext>
            </p:extLst>
          </p:nvPr>
        </p:nvGraphicFramePr>
        <p:xfrm>
          <a:off x="1331640" y="3083374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category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육아정보 분류 카테고리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고유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infocontent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내용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90677"/>
              </p:ext>
            </p:extLst>
          </p:nvPr>
        </p:nvGraphicFramePr>
        <p:xfrm>
          <a:off x="1331640" y="1353713"/>
          <a:ext cx="676875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musicname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제목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18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 설계 개요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모듈 상세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데모 환경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 환경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08012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수치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16616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startCheckTH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InsertTemp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PastTemp(int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온도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온도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SearchSeasonTemp(int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온도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1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22413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67517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startCheckDust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InsertDust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SearchPast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Dust(int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미세먼지 농도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미세먼지 농도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SearchSeasonDust(int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미세먼지 농도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383174"/>
            <a:ext cx="93610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94306"/>
              </p:ext>
            </p:extLst>
          </p:nvPr>
        </p:nvGraphicFramePr>
        <p:xfrm>
          <a:off x="899592" y="176260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InsertBodyTemp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(int date, int time, int body_temp, int body_state)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body_temp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수치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체온이상여부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StateBodyTemp(int body_temp)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body_temp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체온 수치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이상 여부 확인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3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4298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1400234"/>
            <a:ext cx="6480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20287"/>
              </p:ext>
            </p:extLst>
          </p:nvPr>
        </p:nvGraphicFramePr>
        <p:xfrm>
          <a:off x="899592" y="177966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 InsertSound(int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date, int time, int sound)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날짜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시간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sound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정보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 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 AlarmCheck(int last_sound_index)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last_sound_index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마지막 데시벨 감지 인덱스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리턴된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값을 통해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알람작동 여부 검사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1092" y="487920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005012"/>
            <a:ext cx="72008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10012"/>
              </p:ext>
            </p:extLst>
          </p:nvPr>
        </p:nvGraphicFramePr>
        <p:xfrm>
          <a:off x="899592" y="1384440"/>
          <a:ext cx="763284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MusicInfo(int musicnum)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특정음악 재생목록번호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재생 목록의 특정 번호 음악 정보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제목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표시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899592" y="2553773"/>
            <a:ext cx="8640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68824"/>
              </p:ext>
            </p:extLst>
          </p:nvPr>
        </p:nvGraphicFramePr>
        <p:xfrm>
          <a:off x="899592" y="2933201"/>
          <a:ext cx="7632848" cy="12725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startCheckBabyInfo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string BabyInfo(int category, int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infonum, int content)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분류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게시물 번호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content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내용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특정 카테고리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특정 게시물 번호에 저장된</a:t>
                      </a:r>
                      <a:endParaRPr lang="en-US" altLang="ko-KR" sz="9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육아정보 표시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2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85802"/>
              </p:ext>
            </p:extLst>
          </p:nvPr>
        </p:nvGraphicFramePr>
        <p:xfrm>
          <a:off x="899592" y="1017191"/>
          <a:ext cx="7632848" cy="2164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main.js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app.listen(3000, 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node.js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서버 실행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app.get(“/”,(req,res))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웹사이트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url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접근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96318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serialPort.open(function,())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보드와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통신을 위한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Port Open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82432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serialPort.on(‘data’,fucton(data))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Port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를 통해 들어오는 데이터를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수신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219284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app.post(“/data”,fuction(req,res))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POST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데이터를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수신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334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76306"/>
              </p:ext>
            </p:extLst>
          </p:nvPr>
        </p:nvGraphicFramePr>
        <p:xfrm>
          <a:off x="899592" y="3291830"/>
          <a:ext cx="7632848" cy="883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selectdevice(device)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제어가 필요한 장치 선택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8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97716"/>
              </p:ext>
            </p:extLst>
          </p:nvPr>
        </p:nvGraphicFramePr>
        <p:xfrm>
          <a:off x="899592" y="985491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2031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2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ledcolor(color)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컬러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31270"/>
              </p:ext>
            </p:extLst>
          </p:nvPr>
        </p:nvGraphicFramePr>
        <p:xfrm>
          <a:off x="899592" y="2162286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11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7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speakermusic(music)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 재생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음악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35311"/>
              </p:ext>
            </p:extLst>
          </p:nvPr>
        </p:nvGraphicFramePr>
        <p:xfrm>
          <a:off x="899592" y="3339081"/>
          <a:ext cx="7632848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523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 smtClean="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motordirection(music)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방향 제어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moterspeed(speed)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속도 제어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9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0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60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8119" y="1131589"/>
            <a:ext cx="5696089" cy="3247394"/>
            <a:chOff x="138169" y="47809"/>
            <a:chExt cx="11333333" cy="71972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946F6A-0BAF-4919-B20D-C7C90FC45485}"/>
                </a:ext>
              </a:extLst>
            </p:cNvPr>
            <p:cNvGrpSpPr/>
            <p:nvPr/>
          </p:nvGrpSpPr>
          <p:grpSpPr>
            <a:xfrm>
              <a:off x="1092580" y="54840"/>
              <a:ext cx="2573621" cy="2329499"/>
              <a:chOff x="282343" y="581732"/>
              <a:chExt cx="2798368" cy="257497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95FCBB-4129-465B-A1B8-8C05E2C28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43" y="581732"/>
                <a:ext cx="2798368" cy="208596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76BAC-9F1B-41AE-B947-95ABD76DD33A}"/>
                  </a:ext>
                </a:extLst>
              </p:cNvPr>
              <p:cNvSpPr txBox="1"/>
              <p:nvPr/>
            </p:nvSpPr>
            <p:spPr>
              <a:xfrm>
                <a:off x="863923" y="2628898"/>
                <a:ext cx="1752019" cy="527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아두이노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</a:t>
                </a:r>
                <a:r>
                  <a:rPr lang="en-US" altLang="ko-KR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uno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1D1743-CEE5-47CE-9A96-34477814B50F}"/>
                </a:ext>
              </a:extLst>
            </p:cNvPr>
            <p:cNvGrpSpPr/>
            <p:nvPr/>
          </p:nvGrpSpPr>
          <p:grpSpPr>
            <a:xfrm>
              <a:off x="300792" y="2926573"/>
              <a:ext cx="8846060" cy="4318532"/>
              <a:chOff x="3448183" y="725009"/>
              <a:chExt cx="11638732" cy="53946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9A4D7FD-300F-4E67-963B-A41A04195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183" y="871497"/>
                <a:ext cx="2310191" cy="1774226"/>
              </a:xfrm>
              <a:prstGeom prst="rect">
                <a:avLst/>
              </a:prstGeom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7A536B45-C817-470F-9E89-DE8C47A6C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4568" y="3672018"/>
                <a:ext cx="2120236" cy="2120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D498E726-CB05-447B-B0BC-E0167A95D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0276" y="3440917"/>
                <a:ext cx="1905000" cy="1904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65AFCC-F16F-48BB-B9C6-CEE790D84B0F}"/>
                  </a:ext>
                </a:extLst>
              </p:cNvPr>
              <p:cNvSpPr txBox="1"/>
              <p:nvPr/>
            </p:nvSpPr>
            <p:spPr>
              <a:xfrm>
                <a:off x="3773675" y="5523214"/>
                <a:ext cx="1617814" cy="59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먼지센서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AE3EF-22C3-485A-B800-7A44E9CDFB5C}"/>
                  </a:ext>
                </a:extLst>
              </p:cNvPr>
              <p:cNvSpPr txBox="1"/>
              <p:nvPr/>
            </p:nvSpPr>
            <p:spPr>
              <a:xfrm>
                <a:off x="3730411" y="2809573"/>
                <a:ext cx="1897587" cy="596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온습도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센서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683EDCB-EAE7-4178-A371-C0D58E2F658C}"/>
                  </a:ext>
                </a:extLst>
              </p:cNvPr>
              <p:cNvSpPr/>
              <p:nvPr/>
            </p:nvSpPr>
            <p:spPr>
              <a:xfrm>
                <a:off x="9402396" y="725009"/>
                <a:ext cx="5684519" cy="5372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DE198DC-EDBB-432F-8FF9-3309E6AC9688}"/>
                  </a:ext>
                </a:extLst>
              </p:cNvPr>
              <p:cNvCxnSpPr>
                <a:stCxn id="17" idx="1"/>
                <a:endCxn id="17" idx="3"/>
              </p:cNvCxnSpPr>
              <p:nvPr/>
            </p:nvCxnSpPr>
            <p:spPr>
              <a:xfrm>
                <a:off x="9402396" y="3411193"/>
                <a:ext cx="56845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A9FAE29-000E-4D35-B102-4906C1D4AEBB}"/>
                  </a:ext>
                </a:extLst>
              </p:cNvPr>
              <p:cNvCxnSpPr>
                <a:cxnSpLocks/>
                <a:stCxn id="17" idx="2"/>
                <a:endCxn id="17" idx="0"/>
              </p:cNvCxnSpPr>
              <p:nvPr/>
            </p:nvCxnSpPr>
            <p:spPr>
              <a:xfrm flipV="1">
                <a:off x="12244656" y="725009"/>
                <a:ext cx="0" cy="537236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연결선: 꺾임 22">
              <a:extLst>
                <a:ext uri="{FF2B5EF4-FFF2-40B4-BE49-F238E27FC236}">
                  <a16:creationId xmlns:a16="http://schemas.microsoft.com/office/drawing/2014/main" id="{8F21471D-6B81-4846-B6D5-0D6D0739393D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5400000" flipH="1" flipV="1">
              <a:off x="-335706" y="1472269"/>
              <a:ext cx="1902163" cy="954413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1D4FBB1-3D71-4393-A2D7-0F0047A281DF}"/>
                </a:ext>
              </a:extLst>
            </p:cNvPr>
            <p:cNvGrpSpPr/>
            <p:nvPr/>
          </p:nvGrpSpPr>
          <p:grpSpPr>
            <a:xfrm>
              <a:off x="6140019" y="47809"/>
              <a:ext cx="2900333" cy="2345335"/>
              <a:chOff x="7596907" y="54840"/>
              <a:chExt cx="2900333" cy="2345335"/>
            </a:xfrm>
          </p:grpSpPr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68078556-A136-4B00-8A08-603A520ADC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907" y="54840"/>
                <a:ext cx="2900333" cy="1887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B2009A-8165-4094-B479-8A8FC4F83310}"/>
                  </a:ext>
                </a:extLst>
              </p:cNvPr>
              <p:cNvSpPr txBox="1"/>
              <p:nvPr/>
            </p:nvSpPr>
            <p:spPr>
              <a:xfrm>
                <a:off x="8263856" y="1922680"/>
                <a:ext cx="1553898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라즈베리파이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0252154-0EFE-4A48-8A77-8B45E8F3A867}"/>
                </a:ext>
              </a:extLst>
            </p:cNvPr>
            <p:cNvCxnSpPr>
              <a:cxnSpLocks/>
              <a:stCxn id="5" idx="3"/>
              <a:endCxn id="22" idx="1"/>
            </p:cNvCxnSpPr>
            <p:nvPr/>
          </p:nvCxnSpPr>
          <p:spPr>
            <a:xfrm flipV="1">
              <a:off x="3666201" y="991359"/>
              <a:ext cx="2473818" cy="7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D8DE67-DC57-442E-A46F-39A5281FF381}"/>
                </a:ext>
              </a:extLst>
            </p:cNvPr>
            <p:cNvSpPr txBox="1"/>
            <p:nvPr/>
          </p:nvSpPr>
          <p:spPr>
            <a:xfrm>
              <a:off x="4339277" y="1113148"/>
              <a:ext cx="134339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시리얼통신</a:t>
              </a:r>
              <a:endParaRPr lang="en-US" altLang="ko-KR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C85C25C-4745-4FF0-AE85-F878CCFC9CD4}"/>
                </a:ext>
              </a:extLst>
            </p:cNvPr>
            <p:cNvGrpSpPr/>
            <p:nvPr/>
          </p:nvGrpSpPr>
          <p:grpSpPr>
            <a:xfrm>
              <a:off x="2266758" y="2962464"/>
              <a:ext cx="6819372" cy="4231918"/>
              <a:chOff x="3650145" y="1262211"/>
              <a:chExt cx="6819372" cy="42319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A9790B6-54E5-445A-96CA-1E20C8B01E38}"/>
                  </a:ext>
                </a:extLst>
              </p:cNvPr>
              <p:cNvGrpSpPr/>
              <p:nvPr/>
            </p:nvGrpSpPr>
            <p:grpSpPr>
              <a:xfrm>
                <a:off x="8476435" y="1262211"/>
                <a:ext cx="1993082" cy="2121383"/>
                <a:chOff x="9427414" y="906130"/>
                <a:chExt cx="1993082" cy="2121383"/>
              </a:xfrm>
            </p:grpSpPr>
            <p:pic>
              <p:nvPicPr>
                <p:cNvPr id="37" name="Picture 12" descr="라즈베리파이 카메라 센서에 대한 이미지 검색결과">
                  <a:extLst>
                    <a:ext uri="{FF2B5EF4-FFF2-40B4-BE49-F238E27FC236}">
                      <a16:creationId xmlns:a16="http://schemas.microsoft.com/office/drawing/2014/main" id="{22B78836-72B3-4EC5-9DEA-5E4D437842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27414" y="906130"/>
                  <a:ext cx="1993082" cy="16609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206B7-8982-402B-A5DB-0E9E66FD98C3}"/>
                    </a:ext>
                  </a:extLst>
                </p:cNvPr>
                <p:cNvSpPr txBox="1"/>
                <p:nvPr/>
              </p:nvSpPr>
              <p:spPr>
                <a:xfrm>
                  <a:off x="9700496" y="2550018"/>
                  <a:ext cx="1445457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카메라 모듈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4557686-4FE1-4A95-A731-49F80D8D38D0}"/>
                  </a:ext>
                </a:extLst>
              </p:cNvPr>
              <p:cNvGrpSpPr/>
              <p:nvPr/>
            </p:nvGrpSpPr>
            <p:grpSpPr>
              <a:xfrm>
                <a:off x="3650145" y="1424240"/>
                <a:ext cx="2025935" cy="1943889"/>
                <a:chOff x="3968694" y="547726"/>
                <a:chExt cx="2467973" cy="2243082"/>
              </a:xfrm>
            </p:grpSpPr>
            <p:pic>
              <p:nvPicPr>
                <p:cNvPr id="35" name="Picture 14">
                  <a:extLst>
                    <a:ext uri="{FF2B5EF4-FFF2-40B4-BE49-F238E27FC236}">
                      <a16:creationId xmlns:a16="http://schemas.microsoft.com/office/drawing/2014/main" id="{93383E8F-284E-4B3D-96BA-F5F5BD95F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5039" y="547726"/>
                  <a:ext cx="1596083" cy="15960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7C2D59-51E8-415D-8E23-6697083460A0}"/>
                    </a:ext>
                  </a:extLst>
                </p:cNvPr>
                <p:cNvSpPr txBox="1"/>
                <p:nvPr/>
              </p:nvSpPr>
              <p:spPr>
                <a:xfrm>
                  <a:off x="3968694" y="2239820"/>
                  <a:ext cx="2467973" cy="550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비접촉식 온도센서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79F2019-8392-40AC-9ACF-2B153AE111B7}"/>
                  </a:ext>
                </a:extLst>
              </p:cNvPr>
              <p:cNvGrpSpPr/>
              <p:nvPr/>
            </p:nvGrpSpPr>
            <p:grpSpPr>
              <a:xfrm>
                <a:off x="6535717" y="3535020"/>
                <a:ext cx="1532337" cy="1959109"/>
                <a:chOff x="6535717" y="3476677"/>
                <a:chExt cx="1532337" cy="1959109"/>
              </a:xfrm>
            </p:grpSpPr>
            <p:pic>
              <p:nvPicPr>
                <p:cNvPr id="33" name="Picture 18" descr="소형 스피커에 대한 이미지 검색결과">
                  <a:extLst>
                    <a:ext uri="{FF2B5EF4-FFF2-40B4-BE49-F238E27FC236}">
                      <a16:creationId xmlns:a16="http://schemas.microsoft.com/office/drawing/2014/main" id="{0877004E-E4CA-402E-B8CB-65789DC369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35717" y="3476677"/>
                  <a:ext cx="1532337" cy="1532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26D1B5-664C-489C-A361-13D2AD0F89F0}"/>
                    </a:ext>
                  </a:extLst>
                </p:cNvPr>
                <p:cNvSpPr txBox="1"/>
                <p:nvPr/>
              </p:nvSpPr>
              <p:spPr>
                <a:xfrm>
                  <a:off x="6884504" y="4958291"/>
                  <a:ext cx="954281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스피커</a:t>
                  </a:r>
                </a:p>
              </p:txBody>
            </p:sp>
          </p:grpSp>
        </p:grpSp>
        <p:cxnSp>
          <p:nvCxnSpPr>
            <p:cNvPr id="39" name="연결선: 꺾임 70">
              <a:extLst>
                <a:ext uri="{FF2B5EF4-FFF2-40B4-BE49-F238E27FC236}">
                  <a16:creationId xmlns:a16="http://schemas.microsoft.com/office/drawing/2014/main" id="{3D8949BF-E343-4656-8079-0C88324C936C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 flipH="1" flipV="1">
              <a:off x="7055957" y="916159"/>
              <a:ext cx="1909193" cy="2059598"/>
            </a:xfrm>
            <a:prstGeom prst="bentConnector4">
              <a:avLst>
                <a:gd name="adj1" fmla="val 25289"/>
                <a:gd name="adj2" fmla="val 12208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0" descr="스마트폰 무료 일러스트에 대한 이미지 검색결과">
              <a:extLst>
                <a:ext uri="{FF2B5EF4-FFF2-40B4-BE49-F238E27FC236}">
                  <a16:creationId xmlns:a16="http://schemas.microsoft.com/office/drawing/2014/main" id="{B2C6134C-D577-4C68-95D4-CC1B647D0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1" t="19151" r="32857" b="18118"/>
            <a:stretch/>
          </p:blipFill>
          <p:spPr bwMode="auto">
            <a:xfrm>
              <a:off x="10304666" y="909009"/>
              <a:ext cx="1077110" cy="201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2" descr="관련 이미지">
              <a:extLst>
                <a:ext uri="{FF2B5EF4-FFF2-40B4-BE49-F238E27FC236}">
                  <a16:creationId xmlns:a16="http://schemas.microsoft.com/office/drawing/2014/main" id="{13C9FDAE-761B-4526-9A06-3C2D7A94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4939" y="3030656"/>
              <a:ext cx="1256563" cy="535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DCF7FE-EF42-4894-B5B8-6F4EDC5AC8E6}"/>
                </a:ext>
              </a:extLst>
            </p:cNvPr>
            <p:cNvSpPr txBox="1"/>
            <p:nvPr/>
          </p:nvSpPr>
          <p:spPr>
            <a:xfrm>
              <a:off x="9625256" y="1519681"/>
              <a:ext cx="77248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WIFI</a:t>
              </a:r>
            </a:p>
          </p:txBody>
        </p:sp>
        <p:cxnSp>
          <p:nvCxnSpPr>
            <p:cNvPr id="43" name="연결선: 꺾임 78">
              <a:extLst>
                <a:ext uri="{FF2B5EF4-FFF2-40B4-BE49-F238E27FC236}">
                  <a16:creationId xmlns:a16="http://schemas.microsoft.com/office/drawing/2014/main" id="{B4C16671-8C5F-4ECF-9B39-59398172DEFF}"/>
                </a:ext>
              </a:extLst>
            </p:cNvPr>
            <p:cNvCxnSpPr>
              <a:cxnSpLocks/>
            </p:cNvCxnSpPr>
            <p:nvPr/>
          </p:nvCxnSpPr>
          <p:spPr>
            <a:xfrm>
              <a:off x="8945843" y="802389"/>
              <a:ext cx="1358823" cy="7244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834291"/>
              </p:ext>
            </p:extLst>
          </p:nvPr>
        </p:nvGraphicFramePr>
        <p:xfrm>
          <a:off x="6588224" y="812316"/>
          <a:ext cx="1895673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4B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DC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소리감지센서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1526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35902" y="4879201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4839" y="2455274"/>
            <a:ext cx="822391" cy="73804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3385129" y="3206806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모터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1684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342225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4283080" y="4145547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7smd RGB LED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3874" y="342723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1426" y="3522259"/>
            <a:ext cx="639428" cy="61839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77C2D59-51E8-415D-8E23-6697083460A0}"/>
              </a:ext>
            </a:extLst>
          </p:cNvPr>
          <p:cNvSpPr txBox="1"/>
          <p:nvPr/>
        </p:nvSpPr>
        <p:spPr>
          <a:xfrm>
            <a:off x="1865977" y="4163539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소리 감지 센서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수집된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앱으로의 전송 서버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ko-KR" altLang="en-US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156176" y="4407436"/>
            <a:ext cx="1728192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1972" y="4216368"/>
            <a:ext cx="1784403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04914" y="3050109"/>
            <a:ext cx="219102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https://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github.com/scenebyshin/SmartMobil.git</a:t>
            </a:r>
            <a:endParaRPr lang="en-US" altLang="ko-KR" sz="14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5101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7745" y="973400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배경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11428" y="1002411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7745" y="228514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목표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11428" y="231415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5" y="346875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효과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011428" y="349776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11760" y="1250399"/>
            <a:ext cx="619268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환경에 민감한 신생아 건강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동시에 여러가지 환경 데이터를 수집하는데 어려움을 겪는 부모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신생아와 밀접한 장난감인 모빌을 이용하여 환경 데이터 수집</a:t>
            </a: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스트리밍이 가능한 모빌 고안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1760" y="2562031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모빌에 부착된 다양한 모듈들을 통해 환경 데이터 수집 및 영상 스트리밍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스마트모빌을 통해 다양한 환경 데이터를 제공받을 수 있는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애플리케이션과 웹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 모빌의 회전 동작을 원격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제어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11760" y="3745756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효율적인 환경정보 수집을 통한 신생아 건강 보호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부모의 육아 편의성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증대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ㆍ온습도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ㆍ앱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프론트앤드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ㆍ웹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프론트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백앤드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34299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49528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현재 구현 현황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4300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17190"/>
            <a:ext cx="8196280" cy="36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817092"/>
            <a:ext cx="7694240" cy="421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스마트 모빌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코이토니스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파이카메라를 이용한 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MMAL MOTION – MJPEG 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카메라 동영상 스트리밍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http://blog.naver.com/PostView.nhn?blogId=3demp&amp;logNo=221399934352&amp;categoryNo=0&amp;parentCategoryNo=52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&amp;</a:t>
            </a:r>
            <a:r>
              <a:rPr lang="en-US" altLang="ko-KR" sz="7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viewDate</a:t>
            </a:r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=&amp;currentPage=1&amp;postListTopCurrentPage=1&amp;from=search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라즈베리파이를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이용한 음악 스트리밍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서버만들기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[Noje.js Streaming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서비스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  <a:endParaRPr lang="en-US" altLang="ko-KR" sz="7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이군자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이명희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(2002),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감각자극에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관한 국내 연구 논문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분석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8(3), 332p]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안영미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손 민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김남희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강나래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강승연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정은미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(2017),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고위험신생아의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저체온증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현황 및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관련요인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23(4), 505p]</a:t>
            </a:r>
            <a:endParaRPr lang="en-US" altLang="ko-KR" sz="10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0292" y="4879201"/>
            <a:ext cx="38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878691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지난 발표에서의 지적 사항 </a:t>
            </a:r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답변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011428" y="907702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04529"/>
              </p:ext>
            </p:extLst>
          </p:nvPr>
        </p:nvGraphicFramePr>
        <p:xfrm>
          <a:off x="1547664" y="1307014"/>
          <a:ext cx="6936432" cy="335616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4346">
                  <a:extLst>
                    <a:ext uri="{9D8B030D-6E8A-4147-A177-3AD203B41FA5}">
                      <a16:colId xmlns:a16="http://schemas.microsoft.com/office/drawing/2014/main" val="4059515987"/>
                    </a:ext>
                  </a:extLst>
                </a:gridCol>
                <a:gridCol w="2211646">
                  <a:extLst>
                    <a:ext uri="{9D8B030D-6E8A-4147-A177-3AD203B41FA5}">
                      <a16:colId xmlns:a16="http://schemas.microsoft.com/office/drawing/2014/main" val="23262576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4294641299"/>
                    </a:ext>
                  </a:extLst>
                </a:gridCol>
              </a:tblGrid>
              <a:tr h="264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번호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지적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개선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099158"/>
                  </a:ext>
                </a:extLst>
              </a:tr>
              <a:tr h="1248347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1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단방향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동작 흐름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→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 데이터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애플리케이션 → 모빌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 제어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양방향 동작 흐름 구현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내용 추가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↔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신생아 울음 소리에 반응하여 모빌 동작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(DC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57578"/>
                  </a:ext>
                </a:extLst>
              </a:tr>
              <a:tr h="1790254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2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구현 내용이 적음</a:t>
                      </a:r>
                      <a:endParaRPr lang="en-US" altLang="ko-KR" sz="105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데이터베이스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그래프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환경정보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통계치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야외 기상정보 데이터와 실내 환경 데이터를 비교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습도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DB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에 저장된 데이터를 도식화하여 그래프로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쾌적한 환경 데이터 수치 및 유용한 육아정보 알림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kumimoji="1"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kumimoji="1"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로그인</a:t>
                      </a:r>
                      <a:r>
                        <a:rPr kumimoji="1"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추가</a:t>
                      </a: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편의성을 위한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웹 제작</a:t>
                      </a:r>
                      <a:endParaRPr lang="en-US" altLang="ko-KR" sz="1050" smtClean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3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9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85445" y="262965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ㅏ</a:t>
            </a:r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`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177490" y="1926489"/>
            <a:ext cx="6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실행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" y="877472"/>
            <a:ext cx="792088" cy="792088"/>
          </a:xfrm>
          <a:prstGeom prst="rect">
            <a:avLst/>
          </a:prstGeom>
        </p:spPr>
      </p:pic>
      <p:sp>
        <p:nvSpPr>
          <p:cNvPr id="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665605" y="1954593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0" y="2570340"/>
            <a:ext cx="471603" cy="4716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42" y="683850"/>
            <a:ext cx="648428" cy="6484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76" y="710064"/>
            <a:ext cx="569842" cy="5698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99" y="730301"/>
            <a:ext cx="555526" cy="5555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754" y="1540382"/>
            <a:ext cx="469979" cy="4699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22" y="1571946"/>
            <a:ext cx="411864" cy="4118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62" y="3949145"/>
            <a:ext cx="603305" cy="603305"/>
          </a:xfrm>
          <a:prstGeom prst="rect">
            <a:avLst/>
          </a:prstGeom>
        </p:spPr>
      </p:pic>
      <p:sp>
        <p:nvSpPr>
          <p:cNvPr id="4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1431432" y="26032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00000">
            <a:off x="811487" y="1962197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55" y="2309840"/>
            <a:ext cx="632195" cy="63219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356704" y="3079106"/>
            <a:ext cx="452645" cy="452645"/>
          </a:xfrm>
          <a:prstGeom prst="rect">
            <a:avLst/>
          </a:prstGeom>
        </p:spPr>
      </p:pic>
      <p:sp>
        <p:nvSpPr>
          <p:cNvPr id="10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7804818">
            <a:off x="3602706" y="1807003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81" y="2511025"/>
            <a:ext cx="604914" cy="60491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2" y="2438550"/>
            <a:ext cx="771550" cy="77155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668549"/>
            <a:ext cx="771550" cy="771550"/>
          </a:xfrm>
          <a:prstGeom prst="rect">
            <a:avLst/>
          </a:prstGeom>
        </p:spPr>
      </p:pic>
      <p:sp>
        <p:nvSpPr>
          <p:cNvPr id="11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1430983" y="27556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4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2627849" y="2600968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6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9352564">
            <a:off x="3896905" y="2242221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3988105" y="2676610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21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341931">
            <a:off x="3678951" y="3654803"/>
            <a:ext cx="1350033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183505">
            <a:off x="5953939" y="2199724"/>
            <a:ext cx="101064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8211770">
            <a:off x="4890512" y="3047630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7411770">
            <a:off x="4982771" y="3130673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870138" y="2676144"/>
            <a:ext cx="98717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4152191" y="2904980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23342">
            <a:off x="4261719" y="2914782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19" y="2172710"/>
            <a:ext cx="868448" cy="86844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09" y="3780900"/>
            <a:ext cx="771550" cy="77155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8" y="700219"/>
            <a:ext cx="713121" cy="713121"/>
          </a:xfrm>
          <a:prstGeom prst="rect">
            <a:avLst/>
          </a:prstGeom>
        </p:spPr>
      </p:pic>
      <p:sp>
        <p:nvSpPr>
          <p:cNvPr id="13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4999453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2393268"/>
            <a:ext cx="771550" cy="771550"/>
          </a:xfrm>
          <a:prstGeom prst="rect">
            <a:avLst/>
          </a:prstGeom>
        </p:spPr>
      </p:pic>
      <p:sp>
        <p:nvSpPr>
          <p:cNvPr id="14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2687185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51" y="3783319"/>
            <a:ext cx="713121" cy="713121"/>
          </a:xfrm>
          <a:prstGeom prst="rect">
            <a:avLst/>
          </a:prstGeom>
        </p:spPr>
      </p:pic>
      <p:sp>
        <p:nvSpPr>
          <p:cNvPr id="14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647475" y="4084249"/>
            <a:ext cx="1209832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4084249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51240" y="1865114"/>
            <a:ext cx="60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97600" y="2318287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Fragment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89577" y="2950436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 정보 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2597046" y="2755626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14093" y="2265224"/>
            <a:ext cx="987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01575" y="2905432"/>
            <a:ext cx="101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요청정보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52614" y="1398359"/>
            <a:ext cx="101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모빌부착센서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466806" y="1292019"/>
            <a:ext cx="224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미세먼지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온습도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비접촉식 온도센서 측정값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1444419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34768" y="196626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LED,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스피커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조절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703820" y="2990454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사용자 요청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동작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09658" y="2785266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회전 제어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06255" y="3465267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소리 감지 여부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316481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455107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692988" y="448323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부착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파이 카메라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660422" y="4489836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영상 데이터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HW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540579" y="987574"/>
            <a:ext cx="7951561" cy="3327012"/>
            <a:chOff x="447090" y="1209670"/>
            <a:chExt cx="7951561" cy="332701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err="1">
                  <a:latin typeface="+mj-ea"/>
                  <a:ea typeface="+mj-ea"/>
                </a:rPr>
                <a:t>아두이노</a:t>
              </a:r>
              <a:r>
                <a:rPr lang="ko-KR" altLang="en-US" sz="1000" b="1">
                  <a:latin typeface="+mj-ea"/>
                  <a:ea typeface="+mj-ea"/>
                </a:rPr>
                <a:t> </a:t>
              </a:r>
              <a:r>
                <a:rPr lang="en-US" altLang="ko-KR" sz="1000" b="1" err="1">
                  <a:latin typeface="+mj-ea"/>
                  <a:ea typeface="+mj-ea"/>
                </a:rPr>
                <a:t>uno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3849280" y="4186857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  <a:latin typeface="+mj-ea"/>
                  <a:ea typeface="+mj-ea"/>
                </a:rPr>
                <a:t>DC</a:t>
              </a:r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모터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온도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습도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라즈베리 파이</a:t>
              </a:r>
              <a:r>
                <a:rPr lang="en-US" altLang="ko-KR" sz="1000" b="1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Client (App)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데이터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447090" y="3613048"/>
              <a:ext cx="1329434" cy="748722"/>
              <a:chOff x="5308991" y="2669392"/>
              <a:chExt cx="1948666" cy="1135091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5308991" y="2684259"/>
                <a:ext cx="1948666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6055239" y="2669392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DB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1238151" y="2597920"/>
              <a:ext cx="0" cy="1015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945" y="2597921"/>
              <a:ext cx="0" cy="10151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온도 센서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82283" y="4186856"/>
              <a:ext cx="630853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안드로이드 </a:t>
              </a:r>
              <a:r>
                <a:rPr lang="en-US" altLang="ko-KR" sz="1000" b="1">
                  <a:latin typeface="+mj-ea"/>
                  <a:ea typeface="+mj-ea"/>
                </a:rPr>
                <a:t>Pie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26081" y="1661729"/>
              <a:ext cx="1300356" cy="835284"/>
              <a:chOff x="2147145" y="3104905"/>
              <a:chExt cx="1300356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err="1" smtClean="0">
                    <a:latin typeface="+mj-ea"/>
                    <a:ea typeface="+mj-ea"/>
                  </a:rPr>
                  <a:t>nodeJS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147145" y="3128406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데이터 전송 웹서버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smtClean="0">
                    <a:latin typeface="+mj-ea"/>
                    <a:ea typeface="+mj-ea"/>
                  </a:rPr>
                  <a:t>UV4L</a:t>
                </a:r>
                <a:endParaRPr lang="en-US" altLang="ko-KR" sz="1000" b="1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 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cxnSp>
        <p:nvCxnSpPr>
          <p:cNvPr id="91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  <a:stCxn id="55" idx="2"/>
            <a:endCxn id="48" idx="0"/>
          </p:cNvCxnSpPr>
          <p:nvPr/>
        </p:nvCxnSpPr>
        <p:spPr>
          <a:xfrm rot="5400000">
            <a:off x="4031865" y="3682725"/>
            <a:ext cx="56407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C483F6E-2672-45E7-8A80-7FB3AC9F6150}"/>
              </a:ext>
            </a:extLst>
          </p:cNvPr>
          <p:cNvSpPr/>
          <p:nvPr/>
        </p:nvSpPr>
        <p:spPr>
          <a:xfrm>
            <a:off x="3388373" y="3967121"/>
            <a:ext cx="468838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j-ea"/>
                <a:ea typeface="+mj-ea"/>
              </a:rPr>
              <a:t>LED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4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3345384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4809162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183286A-5708-4C92-822B-B35D7E574E61}"/>
              </a:ext>
            </a:extLst>
          </p:cNvPr>
          <p:cNvSpPr/>
          <p:nvPr/>
        </p:nvSpPr>
        <p:spPr>
          <a:xfrm>
            <a:off x="7072772" y="3911871"/>
            <a:ext cx="1093202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j-ea"/>
                <a:ea typeface="+mj-ea"/>
              </a:rPr>
              <a:t>소리 측정 센서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7" name="연결선: 꺾임 32">
            <a:extLst>
              <a:ext uri="{FF2B5EF4-FFF2-40B4-BE49-F238E27FC236}">
                <a16:creationId xmlns:a16="http://schemas.microsoft.com/office/drawing/2014/main" id="{FB6BDA8E-D021-4642-9DC4-667F31F9BC49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 rot="5400000">
            <a:off x="7407424" y="3699920"/>
            <a:ext cx="42390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9552" y="411510"/>
            <a:ext cx="300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SW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8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62" y="999112"/>
            <a:ext cx="337930" cy="378824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U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7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13" y="999112"/>
            <a:ext cx="2304256" cy="378824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Application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71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297" y="985711"/>
            <a:ext cx="2377054" cy="1874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Database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72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168" y="993501"/>
            <a:ext cx="2304256" cy="186628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Arduino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73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72" y="1419622"/>
            <a:ext cx="2198136" cy="323474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err="1">
                <a:solidFill>
                  <a:srgbClr val="000000"/>
                </a:solidFill>
              </a:rPr>
              <a:t>MainActivity</a:t>
            </a: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</p:txBody>
      </p:sp>
      <p:sp>
        <p:nvSpPr>
          <p:cNvPr id="74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26" y="4222139"/>
            <a:ext cx="1778680" cy="22957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BNV</a:t>
            </a:r>
          </a:p>
        </p:txBody>
      </p:sp>
      <p:sp>
        <p:nvSpPr>
          <p:cNvPr id="75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780" y="1796432"/>
            <a:ext cx="2141076" cy="2287485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Frame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</p:txBody>
      </p:sp>
      <p:sp>
        <p:nvSpPr>
          <p:cNvPr id="76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26" y="2147850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EnvFragment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177" y="2614534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OperateFragment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727" y="3124930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VideoFragment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341" y="1260974"/>
            <a:ext cx="1906112" cy="202748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CheckDust()</a:t>
            </a:r>
          </a:p>
        </p:txBody>
      </p:sp>
      <p:sp>
        <p:nvSpPr>
          <p:cNvPr id="81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340" y="1565095"/>
            <a:ext cx="1906113" cy="21563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CheckTempHumidity()</a:t>
            </a:r>
          </a:p>
        </p:txBody>
      </p:sp>
      <p:sp>
        <p:nvSpPr>
          <p:cNvPr id="82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71" y="1880017"/>
            <a:ext cx="1922650" cy="21563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CheckBodyTemp</a:t>
            </a:r>
          </a:p>
        </p:txBody>
      </p:sp>
      <p:sp>
        <p:nvSpPr>
          <p:cNvPr id="83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609" y="2197023"/>
            <a:ext cx="1906112" cy="202748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CheckSound</a:t>
            </a:r>
          </a:p>
        </p:txBody>
      </p:sp>
      <p:sp>
        <p:nvSpPr>
          <p:cNvPr id="84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727" y="3635326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InfoFragment</a:t>
            </a:r>
          </a:p>
        </p:txBody>
      </p:sp>
      <p:sp>
        <p:nvSpPr>
          <p:cNvPr id="85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290" y="2913285"/>
            <a:ext cx="4829134" cy="1874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Raspberry PI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86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218" y="3154154"/>
            <a:ext cx="2325539" cy="155916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err="1">
                <a:solidFill>
                  <a:srgbClr val="000000"/>
                </a:solidFill>
              </a:rPr>
              <a:t>NodeJS</a:t>
            </a: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87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4083918"/>
            <a:ext cx="2064278" cy="629398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UV4L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88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544" y="3599451"/>
            <a:ext cx="1572768" cy="4148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err="1">
                <a:solidFill>
                  <a:srgbClr val="000000"/>
                </a:solidFill>
              </a:rPr>
              <a:t>SerialPort.open</a:t>
            </a:r>
            <a:r>
              <a:rPr lang="en-US" altLang="ko-KR" sz="900" kern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89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544" y="4139607"/>
            <a:ext cx="1572768" cy="44839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err="1">
                <a:solidFill>
                  <a:srgbClr val="000000"/>
                </a:solidFill>
              </a:rPr>
              <a:t>App.get</a:t>
            </a:r>
            <a:r>
              <a:rPr lang="en-US" altLang="ko-KR" sz="900" kern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9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7851" y="4314351"/>
            <a:ext cx="1552990" cy="34001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Streaming Server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(HTTP/HTTPS)</a:t>
            </a:r>
          </a:p>
        </p:txBody>
      </p:sp>
      <p:sp>
        <p:nvSpPr>
          <p:cNvPr id="98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148345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SpinMotor</a:t>
            </a:r>
          </a:p>
        </p:txBody>
      </p:sp>
      <p:sp>
        <p:nvSpPr>
          <p:cNvPr id="99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384654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LedOn</a:t>
            </a:r>
          </a:p>
        </p:txBody>
      </p:sp>
      <p:sp>
        <p:nvSpPr>
          <p:cNvPr id="10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617628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MusicOn</a:t>
            </a:r>
          </a:p>
        </p:txBody>
      </p:sp>
      <p:sp>
        <p:nvSpPr>
          <p:cNvPr id="101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855176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SoundOn</a:t>
            </a:r>
          </a:p>
        </p:txBody>
      </p:sp>
      <p:sp>
        <p:nvSpPr>
          <p:cNvPr id="102" name="모서리가 둥근 직사각형 3">
            <a:extLst>
              <a:ext uri="{FF2B5EF4-FFF2-40B4-BE49-F238E27FC236}">
                <a16:creationId xmlns:a16="http://schemas.microsoft.com/office/drawing/2014/main" id="{D7E73EE8-DE12-4DBC-A683-D7D6E52A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7366" y="1264035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THValue</a:t>
            </a:r>
          </a:p>
        </p:txBody>
      </p:sp>
      <p:sp>
        <p:nvSpPr>
          <p:cNvPr id="103" name="모서리가 둥근 직사각형 3">
            <a:extLst>
              <a:ext uri="{FF2B5EF4-FFF2-40B4-BE49-F238E27FC236}">
                <a16:creationId xmlns:a16="http://schemas.microsoft.com/office/drawing/2014/main" id="{8BFBB6D8-5B03-4A69-A801-56E6F5BBF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92" y="1251201"/>
            <a:ext cx="1066644" cy="429540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DustValue</a:t>
            </a:r>
          </a:p>
        </p:txBody>
      </p:sp>
      <p:sp>
        <p:nvSpPr>
          <p:cNvPr id="104" name="모서리가 둥근 직사각형 3">
            <a:extLst>
              <a:ext uri="{FF2B5EF4-FFF2-40B4-BE49-F238E27FC236}">
                <a16:creationId xmlns:a16="http://schemas.microsoft.com/office/drawing/2014/main" id="{4CF431D9-EC06-4066-A012-856482252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1760588"/>
            <a:ext cx="1075897" cy="426725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kern="0" smtClean="0">
                <a:solidFill>
                  <a:srgbClr val="000000"/>
                </a:solidFill>
              </a:rPr>
              <a:t>NontouchT</a:t>
            </a:r>
          </a:p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kern="0" smtClean="0">
                <a:solidFill>
                  <a:srgbClr val="000000"/>
                </a:solidFill>
              </a:rPr>
              <a:t>Value</a:t>
            </a:r>
            <a:endParaRPr lang="en-US" altLang="ko-KR" sz="900" kern="0">
              <a:solidFill>
                <a:srgbClr val="000000"/>
              </a:solidFill>
            </a:endParaRPr>
          </a:p>
        </p:txBody>
      </p:sp>
      <p:sp>
        <p:nvSpPr>
          <p:cNvPr id="105" name="모서리가 둥근 직사각형 3">
            <a:extLst>
              <a:ext uri="{FF2B5EF4-FFF2-40B4-BE49-F238E27FC236}">
                <a16:creationId xmlns:a16="http://schemas.microsoft.com/office/drawing/2014/main" id="{9F6069F6-B3AE-4470-A31C-2C21A44C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94" y="1772013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SoundCheck</a:t>
            </a:r>
          </a:p>
        </p:txBody>
      </p:sp>
      <p:sp>
        <p:nvSpPr>
          <p:cNvPr id="106" name="모서리가 둥근 직사각형 3">
            <a:extLst>
              <a:ext uri="{FF2B5EF4-FFF2-40B4-BE49-F238E27FC236}">
                <a16:creationId xmlns:a16="http://schemas.microsoft.com/office/drawing/2014/main" id="{11B6EFB2-48B3-44FA-A03E-28BDBCEA9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2280704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PlayMusic</a:t>
            </a:r>
          </a:p>
        </p:txBody>
      </p:sp>
      <p:sp>
        <p:nvSpPr>
          <p:cNvPr id="110" name="모서리가 둥근 직사각형 3">
            <a:extLst>
              <a:ext uri="{FF2B5EF4-FFF2-40B4-BE49-F238E27FC236}">
                <a16:creationId xmlns:a16="http://schemas.microsoft.com/office/drawing/2014/main" id="{27397405-53E1-4B31-9279-1EDEC70CD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94" y="2280704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BabyInfo</a:t>
            </a:r>
          </a:p>
        </p:txBody>
      </p:sp>
    </p:spTree>
    <p:extLst>
      <p:ext uri="{BB962C8B-B14F-4D97-AF65-F5344CB8AC3E}">
        <p14:creationId xmlns:p14="http://schemas.microsoft.com/office/powerpoint/2010/main" val="3780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29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 &amp;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331640" y="922626"/>
            <a:ext cx="7104636" cy="3743721"/>
            <a:chOff x="181504" y="134436"/>
            <a:chExt cx="11179233" cy="5890791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C98786-E9B7-4A2C-B404-D56982DC6C5E}"/>
                </a:ext>
              </a:extLst>
            </p:cNvPr>
            <p:cNvSpPr/>
            <p:nvPr/>
          </p:nvSpPr>
          <p:spPr>
            <a:xfrm>
              <a:off x="4545105" y="188259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SMARTMOBILE Server</a:t>
              </a:r>
              <a:endParaRPr lang="ko-KR" altLang="en-US" sz="900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8441577-FF4E-4E2A-BC37-08BDE4476345}"/>
                </a:ext>
              </a:extLst>
            </p:cNvPr>
            <p:cNvSpPr/>
            <p:nvPr/>
          </p:nvSpPr>
          <p:spPr>
            <a:xfrm>
              <a:off x="181504" y="187217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node.js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47C34AC-B65A-4948-AE2F-0B91FD390F96}"/>
                </a:ext>
              </a:extLst>
            </p:cNvPr>
            <p:cNvSpPr/>
            <p:nvPr/>
          </p:nvSpPr>
          <p:spPr>
            <a:xfrm>
              <a:off x="181504" y="267536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dispose.js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A68909F-3F5C-42CE-9B90-81B74DAE9B63}"/>
                </a:ext>
              </a:extLst>
            </p:cNvPr>
            <p:cNvSpPr/>
            <p:nvPr/>
          </p:nvSpPr>
          <p:spPr>
            <a:xfrm>
              <a:off x="181504" y="350738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program.sh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0B61489-C1FC-4E6F-B1BA-9F1F6C443D32}"/>
                </a:ext>
              </a:extLst>
            </p:cNvPr>
            <p:cNvSpPr/>
            <p:nvPr/>
          </p:nvSpPr>
          <p:spPr>
            <a:xfrm>
              <a:off x="181504" y="431057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package.json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60C5761-8872-4B76-9A93-3862DB2BB285}"/>
                </a:ext>
              </a:extLst>
            </p:cNvPr>
            <p:cNvSpPr/>
            <p:nvPr/>
          </p:nvSpPr>
          <p:spPr>
            <a:xfrm>
              <a:off x="181504" y="5159068"/>
              <a:ext cx="1515759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/>
                <a:t>node_modules</a:t>
              </a:r>
              <a:endParaRPr lang="ko-KR" altLang="en-US" sz="700" dirty="0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08AFDB95-1BC9-444D-BE32-912EAC359DDB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0"/>
              <a:ext cx="0" cy="4199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E78485F-32D5-44E1-B084-542A61E07115}"/>
                </a:ext>
              </a:extLst>
            </p:cNvPr>
            <p:cNvCxnSpPr>
              <a:stCxn id="166" idx="3"/>
            </p:cNvCxnSpPr>
            <p:nvPr/>
          </p:nvCxnSpPr>
          <p:spPr>
            <a:xfrm flipV="1">
              <a:off x="1697263" y="2098707"/>
              <a:ext cx="297748" cy="41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7A9C901-BA81-4572-BC16-AE7A72FC3F97}"/>
                </a:ext>
              </a:extLst>
            </p:cNvPr>
            <p:cNvCxnSpPr>
              <a:stCxn id="167" idx="3"/>
            </p:cNvCxnSpPr>
            <p:nvPr/>
          </p:nvCxnSpPr>
          <p:spPr>
            <a:xfrm flipV="1">
              <a:off x="1697263" y="2906019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92D1B96-D910-4A6C-A193-D9A29D1FC7D6}"/>
                </a:ext>
              </a:extLst>
            </p:cNvPr>
            <p:cNvCxnSpPr>
              <a:stCxn id="168" idx="3"/>
            </p:cNvCxnSpPr>
            <p:nvPr/>
          </p:nvCxnSpPr>
          <p:spPr>
            <a:xfrm flipV="1">
              <a:off x="1697263" y="3735981"/>
              <a:ext cx="297748" cy="2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A7BEF786-C17D-44C6-9720-5CB02AA4DD47}"/>
                </a:ext>
              </a:extLst>
            </p:cNvPr>
            <p:cNvCxnSpPr>
              <a:stCxn id="169" idx="3"/>
            </p:cNvCxnSpPr>
            <p:nvPr/>
          </p:nvCxnSpPr>
          <p:spPr>
            <a:xfrm flipV="1">
              <a:off x="1697263" y="4541230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AF3EED-9070-4B04-8E3D-36C0D3EFE239}"/>
                </a:ext>
              </a:extLst>
            </p:cNvPr>
            <p:cNvCxnSpPr>
              <a:stCxn id="170" idx="3"/>
            </p:cNvCxnSpPr>
            <p:nvPr/>
          </p:nvCxnSpPr>
          <p:spPr>
            <a:xfrm flipV="1">
              <a:off x="1697263" y="5389727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956092A6-8B77-41D9-885A-FEEB635DF22A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1"/>
              <a:ext cx="7592888" cy="22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C46CFA7-7971-4A24-8948-DA3F3CC4B2DC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>
              <a:off x="5535705" y="735106"/>
              <a:ext cx="0" cy="455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B83FB61-19E3-4B0D-A8AF-184B7DFBE944}"/>
                </a:ext>
              </a:extLst>
            </p:cNvPr>
            <p:cNvSpPr/>
            <p:nvPr/>
          </p:nvSpPr>
          <p:spPr>
            <a:xfrm>
              <a:off x="229641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models</a:t>
              </a:r>
              <a:endParaRPr lang="ko-KR" altLang="en-US" sz="900" dirty="0"/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A2F06BD-125C-4C38-B34B-3F5FE750832B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2932415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9406F9-13A1-46FB-A811-0C72C3E94573}"/>
                </a:ext>
              </a:extLst>
            </p:cNvPr>
            <p:cNvSpPr/>
            <p:nvPr/>
          </p:nvSpPr>
          <p:spPr>
            <a:xfrm>
              <a:off x="416103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view_file</a:t>
              </a:r>
              <a:endParaRPr lang="ko-KR" altLang="en-US" sz="900" dirty="0"/>
            </a:p>
          </p:txBody>
        </p: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7AFE7C57-80D4-4F73-A17F-3B433E1CD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7035" y="1190610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1693F61-D6F6-4256-A368-597D3854705E}"/>
                </a:ext>
              </a:extLst>
            </p:cNvPr>
            <p:cNvCxnSpPr>
              <a:cxnSpLocks/>
            </p:cNvCxnSpPr>
            <p:nvPr/>
          </p:nvCxnSpPr>
          <p:spPr>
            <a:xfrm>
              <a:off x="4797033" y="2232635"/>
              <a:ext cx="7367" cy="819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3D956DAC-63A7-4FCF-9DA6-5F341754A0DD}"/>
                </a:ext>
              </a:extLst>
            </p:cNvPr>
            <p:cNvCxnSpPr/>
            <p:nvPr/>
          </p:nvCxnSpPr>
          <p:spPr>
            <a:xfrm>
              <a:off x="4623016" y="251253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2B54A40-B01C-4903-A461-D3ED4D9E839A}"/>
                </a:ext>
              </a:extLst>
            </p:cNvPr>
            <p:cNvSpPr/>
            <p:nvPr/>
          </p:nvSpPr>
          <p:spPr>
            <a:xfrm>
              <a:off x="4965501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finish.pug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98FA01-DD9E-4ED1-83BE-894BE418A34B}"/>
                </a:ext>
              </a:extLst>
            </p:cNvPr>
            <p:cNvSpPr/>
            <p:nvPr/>
          </p:nvSpPr>
          <p:spPr>
            <a:xfrm>
              <a:off x="3576884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send.pug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506A82E-D188-4FD1-9A84-342D2F3742C6}"/>
                </a:ext>
              </a:extLst>
            </p:cNvPr>
            <p:cNvSpPr/>
            <p:nvPr/>
          </p:nvSpPr>
          <p:spPr>
            <a:xfrm>
              <a:off x="3576884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input.html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776847FB-B591-4E28-8D1B-5A0E0A76A330}"/>
                </a:ext>
              </a:extLst>
            </p:cNvPr>
            <p:cNvCxnSpPr/>
            <p:nvPr/>
          </p:nvCxnSpPr>
          <p:spPr>
            <a:xfrm>
              <a:off x="4623016" y="3052393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D67364C-F310-49D3-8209-2A5F10AB5286}"/>
                </a:ext>
              </a:extLst>
            </p:cNvPr>
            <p:cNvSpPr/>
            <p:nvPr/>
          </p:nvSpPr>
          <p:spPr>
            <a:xfrm>
              <a:off x="4985786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login.html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73892CF-8EB7-4C6F-8CC6-4C16CD42414D}"/>
                </a:ext>
              </a:extLst>
            </p:cNvPr>
            <p:cNvSpPr/>
            <p:nvPr/>
          </p:nvSpPr>
          <p:spPr>
            <a:xfrm>
              <a:off x="2409349" y="2457166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findDB.js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FD3B9F7E-0D97-423E-B4CF-AF08C4CE8E09}"/>
                </a:ext>
              </a:extLst>
            </p:cNvPr>
            <p:cNvCxnSpPr>
              <a:cxnSpLocks/>
              <a:stCxn id="190" idx="0"/>
              <a:endCxn id="179" idx="2"/>
            </p:cNvCxnSpPr>
            <p:nvPr/>
          </p:nvCxnSpPr>
          <p:spPr>
            <a:xfrm flipV="1">
              <a:off x="2932415" y="2232635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6FE892B2-BC18-4970-844C-7DC9D09B46F5}"/>
                </a:ext>
              </a:extLst>
            </p:cNvPr>
            <p:cNvSpPr/>
            <p:nvPr/>
          </p:nvSpPr>
          <p:spPr>
            <a:xfrm>
              <a:off x="6265910" y="1785508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soundfile</a:t>
              </a:r>
              <a:endParaRPr lang="ko-KR" altLang="en-US" sz="900" dirty="0"/>
            </a:p>
          </p:txBody>
        </p: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4F261A-9E49-42F7-A27E-8694116D8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1909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14ED0E0D-7A9C-4688-9EEA-F840BA6BE0A0}"/>
                </a:ext>
              </a:extLst>
            </p:cNvPr>
            <p:cNvCxnSpPr>
              <a:cxnSpLocks/>
            </p:cNvCxnSpPr>
            <p:nvPr/>
          </p:nvCxnSpPr>
          <p:spPr>
            <a:xfrm>
              <a:off x="6901909" y="2246827"/>
              <a:ext cx="8317" cy="2198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549D064-D8AC-4F73-9A3F-FA67845DA544}"/>
                </a:ext>
              </a:extLst>
            </p:cNvPr>
            <p:cNvCxnSpPr/>
            <p:nvPr/>
          </p:nvCxnSpPr>
          <p:spPr>
            <a:xfrm>
              <a:off x="6768868" y="2496278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6737B56-788C-4FAD-94E3-363EFFD5F7E1}"/>
                </a:ext>
              </a:extLst>
            </p:cNvPr>
            <p:cNvSpPr/>
            <p:nvPr/>
          </p:nvSpPr>
          <p:spPr>
            <a:xfrm>
              <a:off x="6164960" y="2327187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a.mp3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B57D017-5F00-46A2-A100-82EF19983034}"/>
                </a:ext>
              </a:extLst>
            </p:cNvPr>
            <p:cNvSpPr/>
            <p:nvPr/>
          </p:nvSpPr>
          <p:spPr>
            <a:xfrm>
              <a:off x="7091610" y="232349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b.mp3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DF250EB5-4516-465F-B359-0E813F88A751}"/>
                </a:ext>
              </a:extLst>
            </p:cNvPr>
            <p:cNvCxnSpPr/>
            <p:nvPr/>
          </p:nvCxnSpPr>
          <p:spPr>
            <a:xfrm>
              <a:off x="6768868" y="3000646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1213CF59-B0BD-432B-8A1E-81B49228F028}"/>
                </a:ext>
              </a:extLst>
            </p:cNvPr>
            <p:cNvSpPr/>
            <p:nvPr/>
          </p:nvSpPr>
          <p:spPr>
            <a:xfrm>
              <a:off x="6164960" y="283155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c.mp3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A3F88C3-98BA-4D6B-B6F5-5EEEA8A3B1BA}"/>
                </a:ext>
              </a:extLst>
            </p:cNvPr>
            <p:cNvSpPr/>
            <p:nvPr/>
          </p:nvSpPr>
          <p:spPr>
            <a:xfrm>
              <a:off x="7091610" y="2827862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d.mp3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7ABAE7DF-F3C7-4D24-A50E-1B0B9BF8BB1F}"/>
                </a:ext>
              </a:extLst>
            </p:cNvPr>
            <p:cNvCxnSpPr/>
            <p:nvPr/>
          </p:nvCxnSpPr>
          <p:spPr>
            <a:xfrm>
              <a:off x="6768868" y="3480692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E0181A4-5D87-4E99-B336-CC93D2FA300A}"/>
                </a:ext>
              </a:extLst>
            </p:cNvPr>
            <p:cNvSpPr/>
            <p:nvPr/>
          </p:nvSpPr>
          <p:spPr>
            <a:xfrm>
              <a:off x="6164960" y="331160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e.mp3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1374F75-E83B-4A7D-B0D5-D2B05E9CE213}"/>
                </a:ext>
              </a:extLst>
            </p:cNvPr>
            <p:cNvSpPr/>
            <p:nvPr/>
          </p:nvSpPr>
          <p:spPr>
            <a:xfrm>
              <a:off x="7091610" y="330790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E4CCBAC6-F9F6-4F09-A830-A5E7D3B661B2}"/>
                </a:ext>
              </a:extLst>
            </p:cNvPr>
            <p:cNvCxnSpPr/>
            <p:nvPr/>
          </p:nvCxnSpPr>
          <p:spPr>
            <a:xfrm>
              <a:off x="6768868" y="3962879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7FB4326-CD0F-4E90-94A1-34EF8D8A08F5}"/>
                </a:ext>
              </a:extLst>
            </p:cNvPr>
            <p:cNvSpPr/>
            <p:nvPr/>
          </p:nvSpPr>
          <p:spPr>
            <a:xfrm>
              <a:off x="6164960" y="379378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g.mp3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42DF641-C969-4F32-BE5A-DE055DFE026F}"/>
                </a:ext>
              </a:extLst>
            </p:cNvPr>
            <p:cNvSpPr/>
            <p:nvPr/>
          </p:nvSpPr>
          <p:spPr>
            <a:xfrm>
              <a:off x="7091610" y="379009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h.mp3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0616446B-1CE6-4E93-A0D3-1434133D2BD8}"/>
                </a:ext>
              </a:extLst>
            </p:cNvPr>
            <p:cNvCxnSpPr/>
            <p:nvPr/>
          </p:nvCxnSpPr>
          <p:spPr>
            <a:xfrm>
              <a:off x="6768868" y="444506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61F0048-03C7-4D0F-AF2C-A49373DC2C28}"/>
                </a:ext>
              </a:extLst>
            </p:cNvPr>
            <p:cNvSpPr/>
            <p:nvPr/>
          </p:nvSpPr>
          <p:spPr>
            <a:xfrm>
              <a:off x="6164960" y="427597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ED2C88B-C594-4AF1-ACDD-FEFE773B41C8}"/>
                </a:ext>
              </a:extLst>
            </p:cNvPr>
            <p:cNvSpPr/>
            <p:nvPr/>
          </p:nvSpPr>
          <p:spPr>
            <a:xfrm>
              <a:off x="7091610" y="427228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j.mp3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17139C41-4A9D-4301-A070-89C58B1C0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2527" y="1212812"/>
              <a:ext cx="0" cy="5542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6A7C570-41B1-4232-8640-D33D27D0E552}"/>
                </a:ext>
              </a:extLst>
            </p:cNvPr>
            <p:cNvSpPr/>
            <p:nvPr/>
          </p:nvSpPr>
          <p:spPr>
            <a:xfrm>
              <a:off x="8987617" y="1737798"/>
              <a:ext cx="1271998" cy="46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public</a:t>
              </a:r>
              <a:endParaRPr lang="ko-KR" altLang="en-US" sz="900" dirty="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DBDE618-AE39-4D3B-A1CD-3C8BCA7EDE23}"/>
                </a:ext>
              </a:extLst>
            </p:cNvPr>
            <p:cNvSpPr/>
            <p:nvPr/>
          </p:nvSpPr>
          <p:spPr>
            <a:xfrm>
              <a:off x="7910616" y="2566162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images</a:t>
              </a:r>
              <a:endParaRPr lang="ko-KR" altLang="en-US" sz="900" dirty="0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522483C-C8CD-4973-82A9-309542D38EBE}"/>
                </a:ext>
              </a:extLst>
            </p:cNvPr>
            <p:cNvSpPr/>
            <p:nvPr/>
          </p:nvSpPr>
          <p:spPr>
            <a:xfrm>
              <a:off x="9115325" y="2562039"/>
              <a:ext cx="1016590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scripts</a:t>
              </a:r>
              <a:endParaRPr lang="ko-KR" altLang="en-US" sz="900" dirty="0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02448EC-FB8B-4648-9247-12178F2E4FCF}"/>
                </a:ext>
              </a:extLst>
            </p:cNvPr>
            <p:cNvSpPr/>
            <p:nvPr/>
          </p:nvSpPr>
          <p:spPr>
            <a:xfrm>
              <a:off x="10256867" y="2562039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styles</a:t>
              </a:r>
              <a:endParaRPr lang="ko-KR" altLang="en-US" sz="900" dirty="0"/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35EBFDBD-48FB-4910-9393-D1AB29E42645}"/>
                </a:ext>
              </a:extLst>
            </p:cNvPr>
            <p:cNvCxnSpPr>
              <a:stCxn id="211" idx="2"/>
              <a:endCxn id="213" idx="0"/>
            </p:cNvCxnSpPr>
            <p:nvPr/>
          </p:nvCxnSpPr>
          <p:spPr>
            <a:xfrm>
              <a:off x="9623617" y="2199117"/>
              <a:ext cx="3" cy="362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3F39B166-25A4-4389-BDB7-B3B167B5642E}"/>
                </a:ext>
              </a:extLst>
            </p:cNvPr>
            <p:cNvCxnSpPr/>
            <p:nvPr/>
          </p:nvCxnSpPr>
          <p:spPr>
            <a:xfrm>
              <a:off x="8418910" y="2395228"/>
              <a:ext cx="23462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0EB8FAD8-0FD2-4225-BCFF-882862D22399}"/>
                </a:ext>
              </a:extLst>
            </p:cNvPr>
            <p:cNvCxnSpPr>
              <a:stCxn id="212" idx="0"/>
            </p:cNvCxnSpPr>
            <p:nvPr/>
          </p:nvCxnSpPr>
          <p:spPr>
            <a:xfrm flipH="1" flipV="1">
              <a:off x="8418910" y="2395228"/>
              <a:ext cx="1" cy="170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0DAF47E4-8E5A-4CA9-BD09-57BEFF4A9D0F}"/>
                </a:ext>
              </a:extLst>
            </p:cNvPr>
            <p:cNvCxnSpPr>
              <a:stCxn id="214" idx="0"/>
            </p:cNvCxnSpPr>
            <p:nvPr/>
          </p:nvCxnSpPr>
          <p:spPr>
            <a:xfrm flipH="1" flipV="1">
              <a:off x="10765161" y="2395228"/>
              <a:ext cx="1" cy="166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FD284319-2AF2-4D0D-9A54-7A22606E3CC3}"/>
                </a:ext>
              </a:extLst>
            </p:cNvPr>
            <p:cNvCxnSpPr/>
            <p:nvPr/>
          </p:nvCxnSpPr>
          <p:spPr>
            <a:xfrm>
              <a:off x="8428837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3F56C4-B717-42F9-B15D-039F9474818D}"/>
                </a:ext>
              </a:extLst>
            </p:cNvPr>
            <p:cNvSpPr/>
            <p:nvPr/>
          </p:nvSpPr>
          <p:spPr>
            <a:xfrm>
              <a:off x="7876902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이미지들</a:t>
              </a:r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E0CEFDB2-AFA8-494C-9141-9EC240B11FD5}"/>
                </a:ext>
              </a:extLst>
            </p:cNvPr>
            <p:cNvCxnSpPr/>
            <p:nvPr/>
          </p:nvCxnSpPr>
          <p:spPr>
            <a:xfrm>
              <a:off x="9623619" y="2945107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940322-7CC4-42FC-A7B1-B5604F062387}"/>
                </a:ext>
              </a:extLst>
            </p:cNvPr>
            <p:cNvSpPr/>
            <p:nvPr/>
          </p:nvSpPr>
          <p:spPr>
            <a:xfrm>
              <a:off x="9071683" y="3171648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Javacript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02E872E8-0807-4B92-8E7D-D0F50A5FAD60}"/>
                </a:ext>
              </a:extLst>
            </p:cNvPr>
            <p:cNvCxnSpPr/>
            <p:nvPr/>
          </p:nvCxnSpPr>
          <p:spPr>
            <a:xfrm>
              <a:off x="10808802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C5B5E9B-E851-4E24-AC5D-B7FE368C4064}"/>
                </a:ext>
              </a:extLst>
            </p:cNvPr>
            <p:cNvSpPr/>
            <p:nvPr/>
          </p:nvSpPr>
          <p:spPr>
            <a:xfrm>
              <a:off x="10256867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css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C8D4F32-21B5-4E04-B5D6-E6661589C6F4}"/>
                </a:ext>
              </a:extLst>
            </p:cNvPr>
            <p:cNvSpPr/>
            <p:nvPr/>
          </p:nvSpPr>
          <p:spPr>
            <a:xfrm>
              <a:off x="3688448" y="4620502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library</a:t>
              </a:r>
              <a:endParaRPr lang="ko-KR" altLang="en-US" sz="900" dirty="0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1259D59-12F6-46B5-917D-EC40B6456567}"/>
                </a:ext>
              </a:extLst>
            </p:cNvPr>
            <p:cNvSpPr/>
            <p:nvPr/>
          </p:nvSpPr>
          <p:spPr>
            <a:xfrm>
              <a:off x="2118772" y="4642977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ardu</a:t>
              </a:r>
              <a:r>
                <a:rPr lang="en-US" altLang="ko-KR" sz="500" dirty="0">
                  <a:solidFill>
                    <a:schemeClr val="tx1"/>
                  </a:solidFill>
                </a:rPr>
                <a:t>_.</a:t>
              </a:r>
              <a:r>
                <a:rPr lang="en-US" altLang="ko-KR" sz="500" dirty="0" err="1">
                  <a:solidFill>
                    <a:schemeClr val="tx1"/>
                  </a:solidFill>
                </a:rPr>
                <a:t>ino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BA40D56D-B903-4369-8A3B-1BDBA9FE6A3A}"/>
                </a:ext>
              </a:extLst>
            </p:cNvPr>
            <p:cNvCxnSpPr>
              <a:cxnSpLocks/>
              <a:stCxn id="226" idx="0"/>
            </p:cNvCxnSpPr>
            <p:nvPr/>
          </p:nvCxnSpPr>
          <p:spPr>
            <a:xfrm flipV="1">
              <a:off x="2641838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C827253E-53B4-498C-A4EC-05B423C603B6}"/>
                </a:ext>
              </a:extLst>
            </p:cNvPr>
            <p:cNvSpPr/>
            <p:nvPr/>
          </p:nvSpPr>
          <p:spPr>
            <a:xfrm>
              <a:off x="2343247" y="3551438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arduino</a:t>
              </a:r>
              <a:endParaRPr lang="ko-KR" altLang="en-US" sz="900" dirty="0"/>
            </a:p>
          </p:txBody>
        </p: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31CAA854-68F8-481D-92D8-5A8E2708EE22}"/>
                </a:ext>
              </a:extLst>
            </p:cNvPr>
            <p:cNvCxnSpPr>
              <a:cxnSpLocks/>
            </p:cNvCxnSpPr>
            <p:nvPr/>
          </p:nvCxnSpPr>
          <p:spPr>
            <a:xfrm>
              <a:off x="2641838" y="4418446"/>
              <a:ext cx="16826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7A81F845-3E21-4DAB-956E-AE48FDE13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403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8E22D76-C2AB-409B-A257-611F7134C134}"/>
                </a:ext>
              </a:extLst>
            </p:cNvPr>
            <p:cNvCxnSpPr>
              <a:cxnSpLocks/>
              <a:stCxn id="228" idx="2"/>
            </p:cNvCxnSpPr>
            <p:nvPr/>
          </p:nvCxnSpPr>
          <p:spPr>
            <a:xfrm>
              <a:off x="3333847" y="4098285"/>
              <a:ext cx="0" cy="320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D77DD40-5B03-4226-989D-6ECA3C808063}"/>
                </a:ext>
              </a:extLst>
            </p:cNvPr>
            <p:cNvSpPr/>
            <p:nvPr/>
          </p:nvSpPr>
          <p:spPr>
            <a:xfrm>
              <a:off x="2227387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MLX90614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F941ED4-21FC-4941-B2F0-FADE4048372A}"/>
                </a:ext>
              </a:extLst>
            </p:cNvPr>
            <p:cNvSpPr/>
            <p:nvPr/>
          </p:nvSpPr>
          <p:spPr>
            <a:xfrm>
              <a:off x="3681736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DHT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6AF2ADC-EE97-4ED6-8C2C-31F60D158AF2}"/>
                </a:ext>
              </a:extLst>
            </p:cNvPr>
            <p:cNvSpPr/>
            <p:nvPr/>
          </p:nvSpPr>
          <p:spPr>
            <a:xfrm>
              <a:off x="5118905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PM2008_I2C</a:t>
              </a:r>
            </a:p>
          </p:txBody>
        </p: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7F177356-E533-4AB0-9BE6-EF9176EBF45B}"/>
                </a:ext>
              </a:extLst>
            </p:cNvPr>
            <p:cNvCxnSpPr>
              <a:stCxn id="234" idx="0"/>
            </p:cNvCxnSpPr>
            <p:nvPr/>
          </p:nvCxnSpPr>
          <p:spPr>
            <a:xfrm flipH="1" flipV="1">
              <a:off x="5770206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2C01B67A-DC81-4FC0-80A6-CE0CE7C13022}"/>
                </a:ext>
              </a:extLst>
            </p:cNvPr>
            <p:cNvCxnSpPr>
              <a:stCxn id="233" idx="0"/>
            </p:cNvCxnSpPr>
            <p:nvPr/>
          </p:nvCxnSpPr>
          <p:spPr>
            <a:xfrm flipH="1" flipV="1">
              <a:off x="4333037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C7D6E429-694A-40F5-A1C4-F9888121AD4B}"/>
                </a:ext>
              </a:extLst>
            </p:cNvPr>
            <p:cNvCxnSpPr>
              <a:cxnSpLocks/>
              <a:stCxn id="232" idx="0"/>
            </p:cNvCxnSpPr>
            <p:nvPr/>
          </p:nvCxnSpPr>
          <p:spPr>
            <a:xfrm flipH="1" flipV="1">
              <a:off x="2878688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D4F967D0-44DD-46BE-A568-F1CA1399D02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688" y="5362078"/>
              <a:ext cx="28915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61BE8F3B-088C-40D8-AAFE-43188BE831E6}"/>
                </a:ext>
              </a:extLst>
            </p:cNvPr>
            <p:cNvCxnSpPr>
              <a:cxnSpLocks/>
            </p:cNvCxnSpPr>
            <p:nvPr/>
          </p:nvCxnSpPr>
          <p:spPr>
            <a:xfrm>
              <a:off x="4333037" y="5081821"/>
              <a:ext cx="0" cy="280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B9AC1D3-0DB5-4510-A66F-B25E1D6D360F}"/>
                </a:ext>
              </a:extLst>
            </p:cNvPr>
            <p:cNvSpPr/>
            <p:nvPr/>
          </p:nvSpPr>
          <p:spPr>
            <a:xfrm>
              <a:off x="8813450" y="134436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A4A257D-E31F-41C1-816F-422ADBF2E391}"/>
                </a:ext>
              </a:extLst>
            </p:cNvPr>
            <p:cNvSpPr/>
            <p:nvPr/>
          </p:nvSpPr>
          <p:spPr>
            <a:xfrm>
              <a:off x="8813450" y="699521"/>
              <a:ext cx="1016589" cy="3707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279BCD8-579D-47D2-A65C-3424ABD19511}"/>
                </a:ext>
              </a:extLst>
            </p:cNvPr>
            <p:cNvSpPr txBox="1"/>
            <p:nvPr/>
          </p:nvSpPr>
          <p:spPr>
            <a:xfrm>
              <a:off x="9907245" y="143676"/>
              <a:ext cx="988895" cy="32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</a:t>
              </a:r>
              <a:r>
                <a:rPr lang="ko-KR" altLang="en-US" sz="900" dirty="0"/>
                <a:t>디렉터리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261424B-0968-4F10-B0BF-6E329066C4F3}"/>
                </a:ext>
              </a:extLst>
            </p:cNvPr>
            <p:cNvSpPr txBox="1"/>
            <p:nvPr/>
          </p:nvSpPr>
          <p:spPr>
            <a:xfrm>
              <a:off x="9907244" y="674273"/>
              <a:ext cx="757209" cy="363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/>
                <a:t>: </a:t>
              </a:r>
              <a:r>
                <a:rPr lang="ko-KR" altLang="en-US" sz="900" smtClean="0"/>
                <a:t>파일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1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411509"/>
            <a:ext cx="7704856" cy="4333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</a:t>
            </a:r>
          </a:p>
        </p:txBody>
      </p:sp>
    </p:spTree>
    <p:extLst>
      <p:ext uri="{BB962C8B-B14F-4D97-AF65-F5344CB8AC3E}">
        <p14:creationId xmlns:p14="http://schemas.microsoft.com/office/powerpoint/2010/main" val="34930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solidFill>
            <a:srgbClr val="64552E"/>
          </a:solidFill>
        </a:ln>
      </a:spPr>
      <a:bodyPr rtlCol="0" anchor="ctr"/>
      <a:lstStyle>
        <a:defPPr algn="ctr">
          <a:defRPr smtClean="0">
            <a:latin typeface="a가을소풍M" panose="02020600000000000000" pitchFamily="18" charset="-127"/>
            <a:ea typeface="a가을소풍M" panose="02020600000000000000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2002</Words>
  <Application>Microsoft Office PowerPoint</Application>
  <PresentationFormat>화면 슬라이드 쇼(16:9)</PresentationFormat>
  <Paragraphs>819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Arial</vt:lpstr>
      <vt:lpstr>a가을소풍M</vt:lpstr>
      <vt:lpstr>HY견고딕</vt:lpstr>
      <vt:lpstr>a가을소풍B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279</cp:revision>
  <dcterms:created xsi:type="dcterms:W3CDTF">2019-11-16T04:16:02Z</dcterms:created>
  <dcterms:modified xsi:type="dcterms:W3CDTF">2020-02-22T04:52:09Z</dcterms:modified>
</cp:coreProperties>
</file>